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6F6F48E-7BCE-431F-9AE8-5B745FD58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FEE05693-6D0E-45B8-89A9-C70EB3BA05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3BAE08D-C49A-4172-BC2A-E9B55323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FB0A-B24D-48D4-9102-96BCABEE3043}" type="datetimeFigureOut">
              <a:rPr lang="th-TH" smtClean="0"/>
              <a:t>09/11/66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23F32E6-0900-4531-8F7E-14DC27BA1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3A8597B-4C46-4514-B364-E7FDC343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9C0B-F293-493F-8CD9-0DC5F5F56F5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34474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E7F79A-6A00-4A1E-82BC-7FB98163A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53F0249E-2B67-4364-84D7-483CF4374C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AFAA8A2-4757-4229-810B-B81665DF4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FB0A-B24D-48D4-9102-96BCABEE3043}" type="datetimeFigureOut">
              <a:rPr lang="th-TH" smtClean="0"/>
              <a:t>09/11/66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53E9D6E-E6EF-4478-A3E3-CA283E3BE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87DECB1-6D98-4F35-A129-827B3CD3B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9C0B-F293-493F-8CD9-0DC5F5F56F5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8585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B850F461-C283-446B-8245-5CA8CE6306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806AB3ED-3846-4163-AECF-B812340FD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CF93394-29FB-4ABF-B7A5-F4D9D9458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FB0A-B24D-48D4-9102-96BCABEE3043}" type="datetimeFigureOut">
              <a:rPr lang="th-TH" smtClean="0"/>
              <a:t>09/11/66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AE29532-4134-489C-A4FB-4EE164278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161A6A2-44CA-4BF6-A144-9B43504C0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9C0B-F293-493F-8CD9-0DC5F5F56F5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0462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AC9EA92-3BF8-4F6D-B1AC-199CFF8B9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64BD634-A411-4B3A-B8ED-BBEEFD9E7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B48101F-E2FF-4394-ABD8-6FD8B1601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FB0A-B24D-48D4-9102-96BCABEE3043}" type="datetimeFigureOut">
              <a:rPr lang="th-TH" smtClean="0"/>
              <a:t>09/11/66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246EBC8-88EE-4A35-842E-FE7BAC188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B0AC3BB2-8725-482B-BB14-8FE7C7E1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9C0B-F293-493F-8CD9-0DC5F5F56F5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3496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760BD1F-F8DC-4691-A72A-E02C5EB99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DC251F42-B945-4040-AB66-47F568612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1C9066E-9BA5-4951-850A-7E795125C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FB0A-B24D-48D4-9102-96BCABEE3043}" type="datetimeFigureOut">
              <a:rPr lang="th-TH" smtClean="0"/>
              <a:t>09/11/66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07E2684B-E26C-45B0-AC6A-5EBBB1260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6BBA350-CA7E-4FB4-81A2-3CB01A469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9C0B-F293-493F-8CD9-0DC5F5F56F5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3923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00A8BB6-0CED-43DD-B803-FB9C90090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9D85CB1-8E8F-437A-BFB9-57C388A3AD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6656FBE5-B92A-4797-9553-011B0B3249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A0D31806-E020-492D-AB35-7831B86FC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FB0A-B24D-48D4-9102-96BCABEE3043}" type="datetimeFigureOut">
              <a:rPr lang="th-TH" smtClean="0"/>
              <a:t>09/11/66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FCDB4347-C8BC-4EB8-BE0B-D7CCE8BCA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A0C5D1AE-1456-48E1-8C56-2AA148752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9C0B-F293-493F-8CD9-0DC5F5F56F5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65624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50C7668-DB22-4509-8E00-81A80BF63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8A3B4B41-1CB1-4A9F-911F-3D87235C9F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848DB0D2-1CE6-4451-B6A8-D7DE63D92E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5F737AFE-BA53-490D-A4B6-81FEEAD26B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684CA00F-71FD-49E9-8892-2C66CBD371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FAF84898-EB03-4BA2-8A6E-E2C312F23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FB0A-B24D-48D4-9102-96BCABEE3043}" type="datetimeFigureOut">
              <a:rPr lang="th-TH" smtClean="0"/>
              <a:t>09/11/66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D043EEA8-B361-4659-9CFF-D1055C027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90EA1115-4DCD-40AD-BC78-FDA6931AE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9C0B-F293-493F-8CD9-0DC5F5F56F5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4702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E7A8247-F10A-4426-9070-21540C8D6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6019F23D-7840-405C-8A44-D50573C09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FB0A-B24D-48D4-9102-96BCABEE3043}" type="datetimeFigureOut">
              <a:rPr lang="th-TH" smtClean="0"/>
              <a:t>09/11/66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EEF0F902-3DFD-48F0-A6F7-44FB99069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EF5C2A32-F9B0-49DB-89C8-F67DD7BB1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9C0B-F293-493F-8CD9-0DC5F5F56F5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28835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4B602B9D-D400-47C9-9F55-1348BD2B5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FB0A-B24D-48D4-9102-96BCABEE3043}" type="datetimeFigureOut">
              <a:rPr lang="th-TH" smtClean="0"/>
              <a:t>09/11/66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C9CFCF23-22D0-42CA-A6BB-DA035AA81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90B977AC-BF8B-4A9F-8AF5-8B32FD9A8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9C0B-F293-493F-8CD9-0DC5F5F56F5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0137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BDF5466-D3F7-4FFE-BCFF-D82BA6E36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C2F1AC1-FD59-489B-8668-5B7C1CF93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4D364943-F1EB-4A37-9406-E34AE510D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A98EE055-BD6A-4BA4-BB3C-73A35337D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FB0A-B24D-48D4-9102-96BCABEE3043}" type="datetimeFigureOut">
              <a:rPr lang="th-TH" smtClean="0"/>
              <a:t>09/11/66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0E8333A6-EFB7-4F61-A51B-750C8E070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36A7BB61-63D1-43FB-8844-C4C4B9655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9C0B-F293-493F-8CD9-0DC5F5F56F5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0286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2BA3C51-88B0-4A2C-88D0-D3CE82DE0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9606BF01-54AD-4233-916C-5FFD04960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1AB3A9E5-4EA4-41B1-829A-5401253FED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4CF65841-DF5F-47ED-A024-8852EDB81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FB0A-B24D-48D4-9102-96BCABEE3043}" type="datetimeFigureOut">
              <a:rPr lang="th-TH" smtClean="0"/>
              <a:t>09/11/66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2BBC29D7-57DE-4618-A0B4-96D2B6E74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3E843993-9D0A-4293-A000-0C6D49D84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79C0B-F293-493F-8CD9-0DC5F5F56F5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4052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4A85A7C0-582E-43C6-983D-BA79D0C6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637780D9-703C-4287-9B08-D4AEA0791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E2A24CF-43C4-4C1C-9A2B-3A18CC1B97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FFB0A-B24D-48D4-9102-96BCABEE3043}" type="datetimeFigureOut">
              <a:rPr lang="th-TH" smtClean="0"/>
              <a:t>09/11/66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7AFFF7C-2ED5-4A64-BDCF-6BD82C4B0D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C1573BC-66E9-43BF-8630-4560AF21AF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79C0B-F293-493F-8CD9-0DC5F5F56F5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56454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2096A12D-2056-485C-A7B8-471631DA2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54" y="78166"/>
            <a:ext cx="1174646" cy="1107697"/>
          </a:xfrm>
          <a:prstGeom prst="rect">
            <a:avLst/>
          </a:prstGeom>
        </p:spPr>
      </p:pic>
      <p:sp>
        <p:nvSpPr>
          <p:cNvPr id="7" name="เมฆ 6">
            <a:extLst>
              <a:ext uri="{FF2B5EF4-FFF2-40B4-BE49-F238E27FC236}">
                <a16:creationId xmlns:a16="http://schemas.microsoft.com/office/drawing/2014/main" id="{21F2EC46-7720-4A7B-9582-BD7E35A61A96}"/>
              </a:ext>
            </a:extLst>
          </p:cNvPr>
          <p:cNvSpPr/>
          <p:nvPr/>
        </p:nvSpPr>
        <p:spPr>
          <a:xfrm>
            <a:off x="2541162" y="97932"/>
            <a:ext cx="6889916" cy="854246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rgbClr val="002060"/>
                </a:solidFill>
              </a:rPr>
              <a:t>มาร่วมมือร่วมใจใช้บ่อดักไขมันกันเถอะ</a:t>
            </a:r>
          </a:p>
        </p:txBody>
      </p:sp>
      <p:sp>
        <p:nvSpPr>
          <p:cNvPr id="8" name="คำบรรยายภาพ: สี่เหลี่ยมมุมมน 7">
            <a:extLst>
              <a:ext uri="{FF2B5EF4-FFF2-40B4-BE49-F238E27FC236}">
                <a16:creationId xmlns:a16="http://schemas.microsoft.com/office/drawing/2014/main" id="{71F90537-9F91-44A2-89E9-D83CCAB42889}"/>
              </a:ext>
            </a:extLst>
          </p:cNvPr>
          <p:cNvSpPr/>
          <p:nvPr/>
        </p:nvSpPr>
        <p:spPr>
          <a:xfrm>
            <a:off x="1539073" y="983226"/>
            <a:ext cx="2501153" cy="412237"/>
          </a:xfrm>
          <a:prstGeom prst="wedgeRoundRectCallout">
            <a:avLst>
              <a:gd name="adj1" fmla="val -38037"/>
              <a:gd name="adj2" fmla="val 8533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มาทำความรู้จักถังดักไขมันกันนะ</a:t>
            </a:r>
          </a:p>
        </p:txBody>
      </p:sp>
      <p:sp>
        <p:nvSpPr>
          <p:cNvPr id="10" name="แผนผังลําดับงาน: กระบวนการสำรอง 9">
            <a:extLst>
              <a:ext uri="{FF2B5EF4-FFF2-40B4-BE49-F238E27FC236}">
                <a16:creationId xmlns:a16="http://schemas.microsoft.com/office/drawing/2014/main" id="{5E37F8FC-A2F3-4DB4-B287-CFF144B2FB89}"/>
              </a:ext>
            </a:extLst>
          </p:cNvPr>
          <p:cNvSpPr/>
          <p:nvPr/>
        </p:nvSpPr>
        <p:spPr>
          <a:xfrm>
            <a:off x="148934" y="1607036"/>
            <a:ext cx="3807657" cy="1599054"/>
          </a:xfrm>
          <a:prstGeom prst="flowChartAlternateProcess">
            <a:avLst/>
          </a:prstGeom>
          <a:solidFill>
            <a:schemeClr val="accent2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บ่อดักไขมัน หรือ ถังดักไขมัน เป็นอุปกรณ์สำหรับแยกไขมันที่เกิดจากการประกอบอาหาร และการล้างภาชนะอุปกรณ์ห้องครัวเพื่อไม่ให้ไหลปะปนกันไปกับน้ำทิ้งสู่ท่อระบายน้ำ ซึ่งเป็นการรักษาสภาพน้ำ ในเบื้องต้น และยังเป็นการป้องกันการอุดตันของท่อระบายน้ำ</a:t>
            </a:r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16E3F7BE-81B9-492C-9390-54C02844C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862" y="1521816"/>
            <a:ext cx="3041009" cy="2218572"/>
          </a:xfrm>
          <a:prstGeom prst="rect">
            <a:avLst/>
          </a:prstGeom>
        </p:spPr>
      </p:pic>
      <p:sp>
        <p:nvSpPr>
          <p:cNvPr id="13" name="คำบรรยายภาพ: วงรี 12">
            <a:extLst>
              <a:ext uri="{FF2B5EF4-FFF2-40B4-BE49-F238E27FC236}">
                <a16:creationId xmlns:a16="http://schemas.microsoft.com/office/drawing/2014/main" id="{C67CC6B5-ACFA-4A5B-AD83-3334CCE83BFA}"/>
              </a:ext>
            </a:extLst>
          </p:cNvPr>
          <p:cNvSpPr/>
          <p:nvPr/>
        </p:nvSpPr>
        <p:spPr>
          <a:xfrm>
            <a:off x="681217" y="3324649"/>
            <a:ext cx="2743090" cy="694605"/>
          </a:xfrm>
          <a:prstGeom prst="wedgeEllipseCallout">
            <a:avLst>
              <a:gd name="adj1" fmla="val -45712"/>
              <a:gd name="adj2" fmla="val 51903"/>
            </a:avLst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หลักการทำงานของถังดักไขมัน</a:t>
            </a:r>
          </a:p>
        </p:txBody>
      </p:sp>
      <p:sp>
        <p:nvSpPr>
          <p:cNvPr id="14" name="แผนผังลําดับงาน: กระบวนการ 13">
            <a:extLst>
              <a:ext uri="{FF2B5EF4-FFF2-40B4-BE49-F238E27FC236}">
                <a16:creationId xmlns:a16="http://schemas.microsoft.com/office/drawing/2014/main" id="{9CFC1490-3A17-4B3E-BD6C-DCF019F7A8DD}"/>
              </a:ext>
            </a:extLst>
          </p:cNvPr>
          <p:cNvSpPr/>
          <p:nvPr/>
        </p:nvSpPr>
        <p:spPr>
          <a:xfrm>
            <a:off x="139223" y="4084392"/>
            <a:ext cx="4433594" cy="2657228"/>
          </a:xfrm>
          <a:prstGeom prst="flowChartProcess">
            <a:avLst/>
          </a:prstGeom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sz="700" b="1" dirty="0">
              <a:solidFill>
                <a:schemeClr val="tx1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r>
              <a:rPr lang="th-TH" sz="18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1.ตะแกรงดักเศษอาหาร จะช่วยดักเศษอาหาร และกรองสิ่งสกปรกต่างๆเป็นการลดสิ่งสกปรกในขั้นตอนแรก</a:t>
            </a:r>
          </a:p>
          <a:p>
            <a:r>
              <a:rPr lang="th-TH" sz="18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2.ส่วนแยกไขมันของน้ำ น้ำที่ผ่านการกรองเศษอาหารจะผ่านไปอีกช่องหนึ่งของถังด้วยการออกแบบที่เหมาะสมตามทิศทางการไหลของน้ำจะมีประสิทธิภาพในการแยกและสกัดไขมันที่ลอยอยู่เหนือผิวน้ำ</a:t>
            </a:r>
          </a:p>
          <a:p>
            <a:r>
              <a:rPr lang="th-TH" sz="18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3.ท่อระบายไขมัน เมื่อไขมันถูกแยกจากน้ำที่สะสมอยู่ภายในตัวถังภายในระยะเวลา 7-10 วัน ก็สามารถระบายไขมันออกทางถุงเพื่อนำไปทิ้งต่อไป</a:t>
            </a:r>
          </a:p>
          <a:p>
            <a:pPr algn="ctr"/>
            <a:endParaRPr lang="th-TH" sz="16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6" name="แผนผังลําดับงาน: กระบวนการสำรอง 15">
            <a:extLst>
              <a:ext uri="{FF2B5EF4-FFF2-40B4-BE49-F238E27FC236}">
                <a16:creationId xmlns:a16="http://schemas.microsoft.com/office/drawing/2014/main" id="{90D508E6-909D-4B67-A4C1-C94EC8BEAA4C}"/>
              </a:ext>
            </a:extLst>
          </p:cNvPr>
          <p:cNvSpPr/>
          <p:nvPr/>
        </p:nvSpPr>
        <p:spPr>
          <a:xfrm>
            <a:off x="7164871" y="1764217"/>
            <a:ext cx="4839648" cy="2479799"/>
          </a:xfrm>
          <a:prstGeom prst="flowChartAlternateProcess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1.ควรติดตั้งตะแกรงดักขยะ</a:t>
            </a:r>
            <a:r>
              <a:rPr lang="th-TH" sz="1800" b="1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ก่อนเข้าบ่อดัก</a:t>
            </a:r>
            <a:r>
              <a:rPr lang="th-TH" sz="18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ไขมัน</a:t>
            </a:r>
          </a:p>
          <a:p>
            <a:r>
              <a:rPr lang="th-TH" sz="18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2.ไม่ควรทะลวงหรือแทงปลักให้เศษขยะไหลผ่านตะแกรงดักขยะ</a:t>
            </a:r>
          </a:p>
          <a:p>
            <a:r>
              <a:rPr lang="th-TH" sz="18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3.หมั่นโกยเศษขยะที่ดักกรองได้หน้าตะแกรงอย่างสม่ำเสมอ</a:t>
            </a:r>
          </a:p>
          <a:p>
            <a:r>
              <a:rPr lang="th-TH" sz="18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4.หมั่นตักไขมันที่ลอยอยู่บนผิวน้ำอย่างน้อยทุกสัปดาห์</a:t>
            </a:r>
          </a:p>
          <a:p>
            <a:r>
              <a:rPr lang="th-TH" sz="18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5.หมั่นตรวจสอบสภาพของท่อระบายน้ำที่รับน้ำจากบ่อดักไขมัน</a:t>
            </a:r>
          </a:p>
          <a:p>
            <a:r>
              <a:rPr lang="th-TH" sz="18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6.ตักไขมันใส่ถุงให้มิดชิด ทิ้งในถังขยะรวมหรือนำไปทำสบู่/ เทียน</a:t>
            </a:r>
          </a:p>
          <a:p>
            <a:r>
              <a:rPr lang="th-TH" sz="18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7.ล้างถังตักไขมันอย่างสม่ำเสมออย่างน้อยทุก 6 เดือน</a:t>
            </a:r>
          </a:p>
        </p:txBody>
      </p:sp>
      <p:sp>
        <p:nvSpPr>
          <p:cNvPr id="17" name="คำบรรยายภาพ: วงรี 16">
            <a:extLst>
              <a:ext uri="{FF2B5EF4-FFF2-40B4-BE49-F238E27FC236}">
                <a16:creationId xmlns:a16="http://schemas.microsoft.com/office/drawing/2014/main" id="{F9213263-675D-4B72-B570-074C38F58931}"/>
              </a:ext>
            </a:extLst>
          </p:cNvPr>
          <p:cNvSpPr/>
          <p:nvPr/>
        </p:nvSpPr>
        <p:spPr>
          <a:xfrm>
            <a:off x="5313083" y="4310026"/>
            <a:ext cx="3179540" cy="541522"/>
          </a:xfrm>
          <a:prstGeom prst="wedgeEllipseCallout">
            <a:avLst>
              <a:gd name="adj1" fmla="val -33801"/>
              <a:gd name="adj2" fmla="val 59435"/>
            </a:avLst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ประโยชน์ที่ได้จากการใช้ถังดักไขมัน</a:t>
            </a:r>
          </a:p>
        </p:txBody>
      </p:sp>
      <p:sp>
        <p:nvSpPr>
          <p:cNvPr id="18" name="แผนผังลําดับงาน: กระบวนการสำรอง 17">
            <a:extLst>
              <a:ext uri="{FF2B5EF4-FFF2-40B4-BE49-F238E27FC236}">
                <a16:creationId xmlns:a16="http://schemas.microsoft.com/office/drawing/2014/main" id="{70426E35-F20D-49B3-93C5-0FB3DF2EBDED}"/>
              </a:ext>
            </a:extLst>
          </p:cNvPr>
          <p:cNvSpPr/>
          <p:nvPr/>
        </p:nvSpPr>
        <p:spPr>
          <a:xfrm>
            <a:off x="4686740" y="5027521"/>
            <a:ext cx="4432226" cy="1655762"/>
          </a:xfrm>
          <a:prstGeom prst="flowChartAlternateProcess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18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1.ช่วยบำบัดน้ำเสีย ทำให้น้ำถูกปล่อยลงสู่แม่น้ำลำคลองใสสะอาด</a:t>
            </a:r>
          </a:p>
          <a:p>
            <a:r>
              <a:rPr lang="th-TH" sz="18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2.สัตว์น้ำมีแหล่งที่อยู่อาศัยดีขึ้น</a:t>
            </a:r>
          </a:p>
          <a:p>
            <a:r>
              <a:rPr lang="th-TH" sz="18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3.ช่วยลดกลิ่นเหม็นของแม่น้ำลำคลอง</a:t>
            </a:r>
          </a:p>
          <a:p>
            <a:r>
              <a:rPr lang="th-TH" sz="18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4.ป้องกันแม่น้ำลำคลองเน่าเสียในระยะยาว</a:t>
            </a:r>
          </a:p>
        </p:txBody>
      </p:sp>
      <p:sp>
        <p:nvSpPr>
          <p:cNvPr id="21" name="แผนผังลําดับงาน: กระบวนการสำรอง 20">
            <a:extLst>
              <a:ext uri="{FF2B5EF4-FFF2-40B4-BE49-F238E27FC236}">
                <a16:creationId xmlns:a16="http://schemas.microsoft.com/office/drawing/2014/main" id="{E5862CA1-000A-487A-B181-401AE242F68F}"/>
              </a:ext>
            </a:extLst>
          </p:cNvPr>
          <p:cNvSpPr/>
          <p:nvPr/>
        </p:nvSpPr>
        <p:spPr>
          <a:xfrm>
            <a:off x="10220056" y="5559867"/>
            <a:ext cx="1620472" cy="502303"/>
          </a:xfrm>
          <a:prstGeom prst="flowChartAlternateProcess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อบต.วัฒนานคร</a:t>
            </a:r>
          </a:p>
        </p:txBody>
      </p:sp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67A990B8-B2D2-4D0D-A2A3-24BD4E2783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881" y="5559866"/>
            <a:ext cx="502303" cy="502303"/>
          </a:xfrm>
          <a:prstGeom prst="rect">
            <a:avLst/>
          </a:prstGeom>
        </p:spPr>
      </p:pic>
      <p:sp>
        <p:nvSpPr>
          <p:cNvPr id="24" name="สี่เหลี่ยมผืนผ้า: มุมมน 23">
            <a:extLst>
              <a:ext uri="{FF2B5EF4-FFF2-40B4-BE49-F238E27FC236}">
                <a16:creationId xmlns:a16="http://schemas.microsoft.com/office/drawing/2014/main" id="{57B51152-3DB8-4098-9B2B-56AE1DA24341}"/>
              </a:ext>
            </a:extLst>
          </p:cNvPr>
          <p:cNvSpPr/>
          <p:nvPr/>
        </p:nvSpPr>
        <p:spPr>
          <a:xfrm>
            <a:off x="9431078" y="6179066"/>
            <a:ext cx="2409449" cy="39654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www.wattananakhon.go.th</a:t>
            </a:r>
            <a:endParaRPr lang="th-TH" sz="18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4A60BE61-9729-482F-B06B-0459DA0610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771" b="94531" l="9896" r="89844">
                        <a14:foregroundMark x1="31250" y1="32813" x2="38281" y2="53125"/>
                        <a14:foregroundMark x1="23438" y1="16406" x2="22396" y2="19271"/>
                        <a14:foregroundMark x1="23438" y1="10677" x2="23438" y2="10677"/>
                        <a14:foregroundMark x1="23438" y1="9896" x2="24740" y2="13281"/>
                        <a14:foregroundMark x1="23958" y1="10677" x2="22396" y2="15104"/>
                        <a14:foregroundMark x1="60156" y1="45052" x2="71615" y2="60156"/>
                        <a14:foregroundMark x1="74219" y1="47135" x2="78646" y2="53646"/>
                        <a14:foregroundMark x1="65104" y1="9375" x2="67188" y2="7031"/>
                        <a14:foregroundMark x1="71354" y1="11458" x2="71354" y2="11458"/>
                        <a14:foregroundMark x1="75781" y1="86979" x2="75781" y2="86979"/>
                        <a14:foregroundMark x1="74479" y1="90625" x2="74479" y2="90625"/>
                        <a14:foregroundMark x1="62760" y1="94010" x2="62760" y2="94010"/>
                        <a14:foregroundMark x1="75000" y1="94531" x2="75000" y2="94531"/>
                        <a14:foregroundMark x1="25260" y1="69792" x2="25260" y2="69792"/>
                        <a14:foregroundMark x1="29688" y1="63802" x2="33333" y2="74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377" y="4310026"/>
            <a:ext cx="1183830" cy="1183830"/>
          </a:xfrm>
          <a:prstGeom prst="rect">
            <a:avLst/>
          </a:prstGeom>
        </p:spPr>
      </p:pic>
      <p:sp>
        <p:nvSpPr>
          <p:cNvPr id="15" name="ลูกโป่งความคิด: ก้อนเมฆ 14">
            <a:extLst>
              <a:ext uri="{FF2B5EF4-FFF2-40B4-BE49-F238E27FC236}">
                <a16:creationId xmlns:a16="http://schemas.microsoft.com/office/drawing/2014/main" id="{836D1FAA-4625-487B-8CF9-D5375CE85852}"/>
              </a:ext>
            </a:extLst>
          </p:cNvPr>
          <p:cNvSpPr/>
          <p:nvPr/>
        </p:nvSpPr>
        <p:spPr>
          <a:xfrm>
            <a:off x="7368367" y="827750"/>
            <a:ext cx="4564942" cy="779285"/>
          </a:xfrm>
          <a:prstGeom prst="cloudCallout">
            <a:avLst>
              <a:gd name="adj1" fmla="val -36977"/>
              <a:gd name="adj2" fmla="val 852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solidFill>
                  <a:srgbClr val="0070C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การใช้งานและการดูแลรักษาถังดักไขมัน</a:t>
            </a:r>
          </a:p>
        </p:txBody>
      </p:sp>
    </p:spTree>
    <p:extLst>
      <p:ext uri="{BB962C8B-B14F-4D97-AF65-F5344CB8AC3E}">
        <p14:creationId xmlns:p14="http://schemas.microsoft.com/office/powerpoint/2010/main" val="1587598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B885B94-9D1C-45B8-923C-816F3E530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571922C3-BDCD-4C4B-AF4F-36E32CBD8E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" y="0"/>
            <a:ext cx="12181458" cy="6858000"/>
          </a:xfr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AE9D517D-AB15-4F38-8C12-154688A23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20" y="0"/>
            <a:ext cx="929654" cy="910517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13" name="แผนผังลําดับงาน: กระบวนการสำรอง 12">
            <a:extLst>
              <a:ext uri="{FF2B5EF4-FFF2-40B4-BE49-F238E27FC236}">
                <a16:creationId xmlns:a16="http://schemas.microsoft.com/office/drawing/2014/main" id="{3304FC80-3964-43BF-831D-401A842A72E8}"/>
              </a:ext>
            </a:extLst>
          </p:cNvPr>
          <p:cNvSpPr/>
          <p:nvPr/>
        </p:nvSpPr>
        <p:spPr>
          <a:xfrm>
            <a:off x="0" y="6394872"/>
            <a:ext cx="12181458" cy="470646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                                                            </a:t>
            </a:r>
            <a:r>
              <a:rPr lang="th-TH" sz="32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อบต.วัฒนานคร     </a:t>
            </a:r>
            <a:r>
              <a:rPr lang="en-US" sz="32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www.wattananakhon.go.th</a:t>
            </a:r>
            <a:endParaRPr lang="th-TH" sz="32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E69D359A-4E8B-41C1-B30E-9C443250BF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638" y="6394872"/>
            <a:ext cx="530201" cy="47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22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E47ADFD-E8D7-493D-B0FC-E6072CC10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9" name="ตัวแทนเนื้อหา 8">
            <a:extLst>
              <a:ext uri="{FF2B5EF4-FFF2-40B4-BE49-F238E27FC236}">
                <a16:creationId xmlns:a16="http://schemas.microsoft.com/office/drawing/2014/main" id="{7353210E-43ED-4A5A-9636-CC84820F79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258" y="2014734"/>
            <a:ext cx="2925172" cy="2707391"/>
          </a:xfrm>
        </p:spPr>
      </p:pic>
      <p:sp>
        <p:nvSpPr>
          <p:cNvPr id="4" name="คำบรรยายภาพ: สี่เหลี่ยมมุมมน 3">
            <a:extLst>
              <a:ext uri="{FF2B5EF4-FFF2-40B4-BE49-F238E27FC236}">
                <a16:creationId xmlns:a16="http://schemas.microsoft.com/office/drawing/2014/main" id="{5294CCB7-B883-4FD4-A0CA-54F48DEF6116}"/>
              </a:ext>
            </a:extLst>
          </p:cNvPr>
          <p:cNvSpPr/>
          <p:nvPr/>
        </p:nvSpPr>
        <p:spPr>
          <a:xfrm>
            <a:off x="95534" y="41079"/>
            <a:ext cx="4476465" cy="600501"/>
          </a:xfrm>
          <a:prstGeom prst="wedgeRoundRectCallout">
            <a:avLst>
              <a:gd name="adj1" fmla="val -43025"/>
              <a:gd name="adj2" fmla="val 72304"/>
              <a:gd name="adj3" fmla="val 1666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 b="0" i="0" dirty="0">
              <a:effectLst/>
              <a:latin typeface="MosseThaiExtraBold"/>
            </a:endParaRPr>
          </a:p>
          <a:p>
            <a:pPr algn="ctr"/>
            <a:r>
              <a:rPr lang="th-TH" sz="1600" b="1" i="0" dirty="0">
                <a:solidFill>
                  <a:srgbClr val="002060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ชวนมาทำความรู้จัก ถังดักไขมัน หรือบ่อดักไขมัน อุปกรณ์ที่ทุกบ้านควรติดตั้งในระบบระบายน้ำทิ้งจากห้องครัว ก่อนปล่อยออกสู่ท่อระบายน้ำทิ้งสาธารณะ</a:t>
            </a:r>
          </a:p>
          <a:p>
            <a:pPr algn="ctr"/>
            <a:endParaRPr lang="th-TH" sz="18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5" name="สี่เหลี่ยมผืนผ้า: มุมมน 4">
            <a:extLst>
              <a:ext uri="{FF2B5EF4-FFF2-40B4-BE49-F238E27FC236}">
                <a16:creationId xmlns:a16="http://schemas.microsoft.com/office/drawing/2014/main" id="{3D1C0412-E470-42A1-A8EA-F5C62B17B6F1}"/>
              </a:ext>
            </a:extLst>
          </p:cNvPr>
          <p:cNvSpPr/>
          <p:nvPr/>
        </p:nvSpPr>
        <p:spPr>
          <a:xfrm>
            <a:off x="95533" y="784260"/>
            <a:ext cx="4667535" cy="180881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600" b="0" i="0" dirty="0">
                <a:solidFill>
                  <a:srgbClr val="002060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น้ำเสียจากครัวไม่ควรปล่อยทิ้งออกไปโดยไม่ผ่าน ถังดักไขมัน เพราะทั้งผิดกฎหมายและทำลายสิ่งแวดล้อม ทั้งนี้สาเหตุที่ท่อระบายน้ำในครัวและท่อระบายน้ำสาธารณะอุดตัน นอกจากเศษอาหารเศษวัสดุที่ค้างอยู่ตามท่อแล้วยังเกิดจากคราบไขมันที่ปนเปื้อนมากับน้ำทิ้งแล้วตกค้างอยู่ภายในท่อ ปัญหาอาจเริ่มจากเรื่องกลิ่นเน่าเหม็น หนักเข้าก็กลายเป็นเมือกไขมันที่หนาขึ้น แล้วไปอุดตันตามท่อระบายน้ำในที่สุดทำให้ท่อระบายน้ำสาธารณะนอกบ้านเกิดการอุดตันเร็วขึ้นกลายเป็นแหล่งเพาะเชื้อโรค ส่งผลกระทบต่อสภาพแวดล้อมในวงกว้างได้</a:t>
            </a:r>
            <a:endParaRPr lang="th-TH" sz="1600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6" name="คำบรรยายภาพ: วงรี 5">
            <a:extLst>
              <a:ext uri="{FF2B5EF4-FFF2-40B4-BE49-F238E27FC236}">
                <a16:creationId xmlns:a16="http://schemas.microsoft.com/office/drawing/2014/main" id="{F3E96341-462A-4CAB-9A9C-7A3C8AF0E665}"/>
              </a:ext>
            </a:extLst>
          </p:cNvPr>
          <p:cNvSpPr/>
          <p:nvPr/>
        </p:nvSpPr>
        <p:spPr>
          <a:xfrm>
            <a:off x="0" y="2725154"/>
            <a:ext cx="2511188" cy="416878"/>
          </a:xfrm>
          <a:prstGeom prst="wedgeEllipseCallout">
            <a:avLst>
              <a:gd name="adj1" fmla="val 43976"/>
              <a:gd name="adj2" fmla="val 72321"/>
            </a:avLst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000" b="0" i="0" dirty="0">
              <a:effectLst/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/>
            <a:r>
              <a:rPr lang="th-TH" sz="2000" b="0" i="0" dirty="0">
                <a:solidFill>
                  <a:schemeClr val="tx1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ลักษณะของ ถังดักไขมัน</a:t>
            </a:r>
          </a:p>
          <a:p>
            <a:pPr algn="ctr"/>
            <a:endParaRPr lang="th-TH" sz="18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7" name="แผนผังลําดับงาน: กระบวนการสำรอง 6">
            <a:extLst>
              <a:ext uri="{FF2B5EF4-FFF2-40B4-BE49-F238E27FC236}">
                <a16:creationId xmlns:a16="http://schemas.microsoft.com/office/drawing/2014/main" id="{57460A4C-89D1-4E4D-81B0-CCDD03A0FD51}"/>
              </a:ext>
            </a:extLst>
          </p:cNvPr>
          <p:cNvSpPr/>
          <p:nvPr/>
        </p:nvSpPr>
        <p:spPr>
          <a:xfrm>
            <a:off x="95534" y="3279827"/>
            <a:ext cx="2606724" cy="3578173"/>
          </a:xfrm>
          <a:prstGeom prst="flowChartAlternateProcess">
            <a:avLst/>
          </a:prstGeom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0" i="0" dirty="0">
                <a:solidFill>
                  <a:srgbClr val="002060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แนะนำให้ใช้ ถังดักไขมัน สำเร็จรูปแทนการก่อขึ้นเอง เพราะสะดวกและดูแลง่ายกว่า </a:t>
            </a:r>
            <a:r>
              <a:rPr lang="th-TH" sz="1800" b="1" i="0" dirty="0">
                <a:solidFill>
                  <a:srgbClr val="002060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“ถังดักไขมัน” (</a:t>
            </a:r>
            <a:r>
              <a:rPr lang="en-US" sz="1800" b="1" i="0" dirty="0">
                <a:solidFill>
                  <a:srgbClr val="002060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grease trap)</a:t>
            </a:r>
            <a:r>
              <a:rPr lang="en-US" sz="1800" b="0" i="0" dirty="0">
                <a:solidFill>
                  <a:srgbClr val="002060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 </a:t>
            </a:r>
            <a:r>
              <a:rPr lang="th-TH" sz="1800" b="0" i="0" dirty="0">
                <a:solidFill>
                  <a:srgbClr val="002060"/>
                </a:solidFill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ภายในครัวเรือนเป็นอุปกรณ์ที่มีตะแกรงดักเศษอาหารและช่วยดักไขมันไม่ให้ไหลออกไปกับน้ำทิ้งและไปยังรางระบายน้ำสาธารณะนอกบ้านทันทีแต่จะช่วยกักเก็บเพื่อให้น้ำและไขมันได้แยกตัวออกจากกันแล้วจึงค่อยปล่อยน้ำทิ้งที่มีความสะอาดเพียงพอออกสู่รางระบายน้ำสาธารณะราคาของถังดักไขมันมีตั้งแต่หลักพันต้นๆ ขึ้นไป</a:t>
            </a:r>
            <a:endParaRPr lang="th-TH" sz="1800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0" name="คำบรรยายภาพ: วงรี 9">
            <a:extLst>
              <a:ext uri="{FF2B5EF4-FFF2-40B4-BE49-F238E27FC236}">
                <a16:creationId xmlns:a16="http://schemas.microsoft.com/office/drawing/2014/main" id="{EAB39271-C862-462F-8CD9-963C8D26EA98}"/>
              </a:ext>
            </a:extLst>
          </p:cNvPr>
          <p:cNvSpPr/>
          <p:nvPr/>
        </p:nvSpPr>
        <p:spPr>
          <a:xfrm>
            <a:off x="7424383" y="41078"/>
            <a:ext cx="2265528" cy="477537"/>
          </a:xfrm>
          <a:prstGeom prst="wedgeEllipseCallout">
            <a:avLst>
              <a:gd name="adj1" fmla="val -32154"/>
              <a:gd name="adj2" fmla="val 79162"/>
            </a:avLst>
          </a:prstGeom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200" b="0" i="0" dirty="0">
              <a:effectLst/>
              <a:latin typeface="MosseThaiExtraBold"/>
            </a:endParaRPr>
          </a:p>
          <a:p>
            <a:pPr algn="ctr"/>
            <a:r>
              <a:rPr lang="th-TH" sz="1800" b="1" i="0" dirty="0"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ขนาดของ ถังดักไขมัน</a:t>
            </a:r>
          </a:p>
          <a:p>
            <a:pPr algn="ctr"/>
            <a:endParaRPr lang="th-TH" sz="18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1" name="แผนผังลําดับงาน: กระบวนการสำรอง 10">
            <a:extLst>
              <a:ext uri="{FF2B5EF4-FFF2-40B4-BE49-F238E27FC236}">
                <a16:creationId xmlns:a16="http://schemas.microsoft.com/office/drawing/2014/main" id="{E26FEB82-7711-49B8-8274-1CCF4284CA6D}"/>
              </a:ext>
            </a:extLst>
          </p:cNvPr>
          <p:cNvSpPr/>
          <p:nvPr/>
        </p:nvSpPr>
        <p:spPr>
          <a:xfrm>
            <a:off x="7178722" y="784259"/>
            <a:ext cx="5013278" cy="1496119"/>
          </a:xfrm>
          <a:prstGeom prst="flowChartAlternateProcess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800" b="1" i="0" dirty="0">
                <a:effectLst/>
                <a:latin typeface="TH SarabunIT๙" panose="020B0500040200020003" pitchFamily="34" charset="-34"/>
                <a:cs typeface="TH SarabunIT๙" panose="020B0500040200020003" pitchFamily="34" charset="-34"/>
              </a:rPr>
              <a:t>ถังดักไขมัน มีให้เลือกทั้งชนิดวางใต้อ่างล้างจานตั้งพื้น และชนิดฝังใต้ดิน มีตั้งแต่ขนาด 15 ลิตร 40 ลิตร 50 ลิตร 90 ลิตรและ 140 ลิตร ขึ้นอยู่กับลักษณะการใช้งาน เช่น การใช้งานภายในครัวเรือนที่มีปริมาณไขมันไม่มาก หรือภายในร้านอาหารที่มีไขมันปนเปื้อนอยู่มากกว่าให้คำนวณจากจำนวนคนและมื้ออาหารจนได้ปริมาณน้ำเสียที่เกิดขึ้น</a:t>
            </a:r>
            <a:endParaRPr lang="th-TH" sz="1800" b="1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6B344C93-6AB9-48D4-A294-55268BC06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723" y="2414848"/>
            <a:ext cx="4789230" cy="2110286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CF4CD78C-FB1E-4392-9919-D0B3AEF95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383" y="4051128"/>
            <a:ext cx="4376383" cy="2441747"/>
          </a:xfrm>
          <a:prstGeom prst="rect">
            <a:avLst/>
          </a:prstGeom>
        </p:spPr>
      </p:pic>
      <p:sp>
        <p:nvSpPr>
          <p:cNvPr id="16" name="ลูกศร: ขวา 15">
            <a:extLst>
              <a:ext uri="{FF2B5EF4-FFF2-40B4-BE49-F238E27FC236}">
                <a16:creationId xmlns:a16="http://schemas.microsoft.com/office/drawing/2014/main" id="{FCD0743C-792E-44A0-B163-768C632286A0}"/>
              </a:ext>
            </a:extLst>
          </p:cNvPr>
          <p:cNvSpPr/>
          <p:nvPr/>
        </p:nvSpPr>
        <p:spPr>
          <a:xfrm>
            <a:off x="5873091" y="2831561"/>
            <a:ext cx="1551292" cy="59743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ถังดักไขมันชนิดฝังดิน</a:t>
            </a:r>
          </a:p>
        </p:txBody>
      </p:sp>
      <p:sp>
        <p:nvSpPr>
          <p:cNvPr id="17" name="ลูกศร: ขวา 16">
            <a:extLst>
              <a:ext uri="{FF2B5EF4-FFF2-40B4-BE49-F238E27FC236}">
                <a16:creationId xmlns:a16="http://schemas.microsoft.com/office/drawing/2014/main" id="{EB59CD95-8DB3-421C-AF86-474B38BFAF53}"/>
              </a:ext>
            </a:extLst>
          </p:cNvPr>
          <p:cNvSpPr/>
          <p:nvPr/>
        </p:nvSpPr>
        <p:spPr>
          <a:xfrm>
            <a:off x="5912328" y="4868965"/>
            <a:ext cx="1512055" cy="59743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ถังดักไขมันชนิดตั้งพื้น</a:t>
            </a:r>
          </a:p>
        </p:txBody>
      </p:sp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F71DCF31-998D-4A66-B44B-7C0338BE8E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534" y="4336577"/>
            <a:ext cx="2343150" cy="1952625"/>
          </a:xfrm>
          <a:prstGeom prst="rect">
            <a:avLst/>
          </a:prstGeom>
        </p:spPr>
      </p:pic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C9B8A35F-C84F-4EBE-8065-B9981948DF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565" y="0"/>
            <a:ext cx="23431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73012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716</Words>
  <Application>Microsoft Office PowerPoint</Application>
  <PresentationFormat>แบบจอกว้าง</PresentationFormat>
  <Paragraphs>35</Paragraphs>
  <Slides>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MosseThaiExtraBold</vt:lpstr>
      <vt:lpstr>TH SarabunIT๙</vt:lpstr>
      <vt:lpstr>ธีมของ Office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Administrator</dc:creator>
  <cp:lastModifiedBy>Administrator</cp:lastModifiedBy>
  <cp:revision>59</cp:revision>
  <dcterms:created xsi:type="dcterms:W3CDTF">2023-11-08T02:43:01Z</dcterms:created>
  <dcterms:modified xsi:type="dcterms:W3CDTF">2023-11-09T03:14:34Z</dcterms:modified>
</cp:coreProperties>
</file>